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47"/>
  </p:notesMasterIdLst>
  <p:sldIdLst>
    <p:sldId id="257" r:id="rId2"/>
    <p:sldId id="258" r:id="rId3"/>
    <p:sldId id="259" r:id="rId4"/>
    <p:sldId id="261" r:id="rId5"/>
    <p:sldId id="264" r:id="rId6"/>
    <p:sldId id="265" r:id="rId7"/>
    <p:sldId id="266" r:id="rId8"/>
    <p:sldId id="267" r:id="rId9"/>
    <p:sldId id="268" r:id="rId10"/>
    <p:sldId id="262" r:id="rId11"/>
    <p:sldId id="284" r:id="rId12"/>
    <p:sldId id="263" r:id="rId13"/>
    <p:sldId id="285" r:id="rId14"/>
    <p:sldId id="269" r:id="rId15"/>
    <p:sldId id="270" r:id="rId16"/>
    <p:sldId id="260" r:id="rId17"/>
    <p:sldId id="271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273" r:id="rId33"/>
    <p:sldId id="274" r:id="rId34"/>
    <p:sldId id="282" r:id="rId35"/>
    <p:sldId id="275" r:id="rId36"/>
    <p:sldId id="283" r:id="rId37"/>
    <p:sldId id="276" r:id="rId38"/>
    <p:sldId id="277" r:id="rId39"/>
    <p:sldId id="278" r:id="rId40"/>
    <p:sldId id="279" r:id="rId41"/>
    <p:sldId id="280" r:id="rId42"/>
    <p:sldId id="281" r:id="rId43"/>
    <p:sldId id="300" r:id="rId44"/>
    <p:sldId id="301" r:id="rId45"/>
    <p:sldId id="256" r:id="rId46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84019" autoAdjust="0"/>
  </p:normalViewPr>
  <p:slideViewPr>
    <p:cSldViewPr snapToGrid="0">
      <p:cViewPr varScale="1">
        <p:scale>
          <a:sx n="90" d="100"/>
          <a:sy n="90" d="100"/>
        </p:scale>
        <p:origin x="-354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6E5F6AF-F730-428B-91B5-680407B17A29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035BD7A-2D0F-4495-B995-1ABA627445B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8497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 the experimental phase problem</a:t>
            </a:r>
          </a:p>
          <a:p>
            <a:r>
              <a:rPr lang="en-US" dirty="0" err="1"/>
              <a:t>Ellaborate</a:t>
            </a:r>
            <a:r>
              <a:rPr lang="en-US" dirty="0"/>
              <a:t> on the connection between boxes edges and </a:t>
            </a:r>
            <a:r>
              <a:rPr lang="en-US" dirty="0" err="1"/>
              <a:t>edrm</a:t>
            </a:r>
            <a:endParaRPr lang="en-US" dirty="0"/>
          </a:p>
          <a:p>
            <a:r>
              <a:rPr lang="en-US" dirty="0"/>
              <a:t>Solution: GUI utility to generate </a:t>
            </a:r>
            <a:r>
              <a:rPr lang="en-US" dirty="0" err="1"/>
              <a:t>jsons</a:t>
            </a:r>
            <a:r>
              <a:rPr lang="en-US" dirty="0"/>
              <a:t>, achieving dataset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2292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0649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2883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7157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3884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9415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d28bd5cbc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2d28bd5cbcf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292" name="Google Shape;292;g2d28bd5cbcf_0_1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06" name="Google Shape;306;p16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d28bd5cbc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g2d28bd5cbcf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21" name="Google Shape;321;g2d28bd5cbcf_0_1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d28bd5cbc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g2d28bd5cbcf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36" name="Google Shape;336;g2d28bd5cbcf_0_34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d28bd5cbc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g2d28bd5cbcf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51" name="Google Shape;351;g2d28bd5cbcf_0_4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98623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d28bd5cbc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g2d28bd5cbcf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66" name="Google Shape;366;g2d28bd5cbcf_0_64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d28bd5cbc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g2d28bd5cbcf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81" name="Google Shape;381;g2d28bd5cbcf_0_7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28bd5cbcf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5" name="Google Shape;395;g2d28bd5cbcf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396" name="Google Shape;396;g2d28bd5cbcf_0_94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d28bd5cbcf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0" name="Google Shape;410;g2d28bd5cbcf_0_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11" name="Google Shape;411;g2d28bd5cbcf_0_10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d28bd5cbc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g2d28bd5cbcf_0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26" name="Google Shape;426;g2d28bd5cbcf_0_124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d28bd5cbcf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0" name="Google Shape;440;g2d28bd5cbcf_0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41" name="Google Shape;441;g2d28bd5cbcf_0_13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d28bd5cbcf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5" name="Google Shape;455;g2d28bd5cbcf_0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56" name="Google Shape;456;g2d28bd5cbcf_0_154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d28bd5cbcf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0" name="Google Shape;470;g2d28bd5cbcf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71" name="Google Shape;471;g2d28bd5cbcf_0_169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d28bd5cbcf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Google Shape;485;g2d28bd5cbcf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בעל פה</a:t>
            </a:r>
            <a:endParaRPr/>
          </a:p>
        </p:txBody>
      </p:sp>
      <p:sp>
        <p:nvSpPr>
          <p:cNvPr id="486" name="Google Shape;486;g2d28bd5cbcf_0_185:notes"/>
          <p:cNvSpPr txBox="1">
            <a:spLocks noGrp="1"/>
          </p:cNvSpPr>
          <p:nvPr>
            <p:ph type="sldNum" idx="12"/>
          </p:nvPr>
        </p:nvSpPr>
        <p:spPr>
          <a:xfrm>
            <a:off x="1588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899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70227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156931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094468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465700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952111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53082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16456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297198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91263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586455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25741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about difficulties and unhuman structure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827367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109651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3003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Handles all the problematic connections between </a:t>
            </a:r>
            <a:r>
              <a:rPr lang="en-US" dirty="0" err="1"/>
              <a:t>edrm</a:t>
            </a:r>
            <a:r>
              <a:rPr lang="en-US" dirty="0"/>
              <a:t> edges and boxes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5240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Emphesizes</a:t>
            </a:r>
            <a:r>
              <a:rPr lang="en-US" dirty="0"/>
              <a:t> the problem of creating a dataset for post training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8065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48131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5543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9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A8F96D4-726B-1092-BE5F-18AEFEEE1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D1B003B-18F6-D844-FDF8-E22E98587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ACE123E-35F4-3791-04B8-9C1CB092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7DAE6DB-4512-D62C-1F7C-0494ADC0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05CA32E-A6B6-F7A4-1B70-827306E9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6104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8676B5-A8F3-C938-C2BF-8BD5066E0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7E8DAB3-B40F-7A9E-5A90-2E8451731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21E2055-309E-3A6E-3657-D610D49D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3126CC0-6701-9EEF-09CF-0CC905EC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FEAA69A-84CB-3D69-1AB6-5388AE80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188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585D3C47-09DC-A043-3AAE-F5EC96EFA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BEDFE1B-4D27-93B2-2BF7-869022442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6D2A5A7-BDC6-C705-78DC-278E1BD11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8B057F1-B1C5-94BF-F9C8-F3E00639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D3852B7-1139-23A0-5EA3-8C7749BA1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02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ECF0DB-B14A-0E15-8E66-3DEC8E4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0E67D3-5355-54C0-2665-B0B570E25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B6D3835-078D-954B-7CA8-F632F79F1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E950560-91AC-860B-80DB-223169A0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C56DBD7-03D3-DB20-305B-FF9330F3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4166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7AD7F-1585-AF30-36B5-989572A87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C970940-913C-149D-8818-E1EC6231D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DDA5DAE-374F-9F7B-DBA7-56EFCC78A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42B42BF-AED1-AF5C-0818-5DA691754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8B5A121-0312-3109-3C32-00748989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72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9AF467-53A8-663D-DACB-F3B40B448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1F1D651-3698-2794-2394-763BAABD5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523F017-1ECE-EA27-B339-763C33A64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2BCC640-0CDA-44A0-EAE3-4DDB5F60B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723FAF2-0E7D-7D07-3A7E-1D3E02FA7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3A0246F-2D43-90A8-425C-8AE0B276B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8315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B46D87-F1A0-884F-384F-8451621F9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0D7027F-4194-7610-A579-E4BAB1F18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7869CAA-C190-63E1-6A29-8D643C66C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C247AB82-5F84-D83D-059B-B1627F695C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A788AEE8-EFD0-ED81-6954-36D769EC1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3252073-B316-ADB3-C055-1163F494D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C55395D0-F0B4-546B-A02C-5F3162802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C08C502-B5E0-5246-49C0-A5216023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2152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443F011-917C-6D6A-9E60-141A8EB0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AE460C2-8A94-4660-14F5-ED8E60CB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A953134-B8FC-5398-C8F9-645102338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AE44F08-BD4E-2C9A-B7F4-B8F25302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7975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38752DC-D235-0E13-852F-10BF156E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8AAF0E5-A9D4-429C-26B3-4B34329AC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0C7201C-A022-A4E2-4367-FA2A4683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298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CFD5F3C-17DB-C18E-D6B5-C917C276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392BBC5-3EBB-F862-C2D8-03FC9D197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16ECF68-C8E4-327A-A38C-9E084BBE3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4B62745-D2DB-B94E-90E6-081C7D38B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F027800-6F94-80E7-B2DC-88D35BB5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6C93A04-EE22-15CE-5987-3EBAA8910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7993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BAD3DCD-AFA4-EAFF-7425-6A7555039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18B5409E-281A-42F1-3AF4-4721C73A7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4494A8D-06FF-3875-2276-C7A45DF1C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EAD2ABB-9B57-15D0-0ECA-4AEB5DA32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C606AB7-888F-554F-C85A-65D5F10A5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E2CD75B-BD61-ACDC-E3F6-41BA3522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1763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7AB315A-7B5C-B62F-3050-8A6ED38EE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AFB0284-56BC-74C7-1988-2E0FA254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92FD40D-723E-3709-3129-51AE1DB10C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4BA53-574F-4A8E-8A29-419EA04C4EA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FD5D8D1-6F29-1419-32E5-606A071E6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8E52773-FBAA-1E61-36FB-ED23DDFCD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4919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00753" y="1857821"/>
            <a:ext cx="7607956" cy="2316874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sz="5000" b="1" dirty="0">
                <a:latin typeface="Arial"/>
                <a:cs typeface="Arial"/>
              </a:rPr>
              <a:t>Capstone	Phase</a:t>
            </a:r>
            <a:r>
              <a:rPr sz="5000" b="1" spc="-253" dirty="0">
                <a:latin typeface="Arial"/>
                <a:cs typeface="Arial"/>
              </a:rPr>
              <a:t> </a:t>
            </a:r>
            <a:r>
              <a:rPr lang="en-US" sz="5000" b="1" dirty="0">
                <a:latin typeface="Arial"/>
                <a:cs typeface="Arial"/>
              </a:rPr>
              <a:t>B</a:t>
            </a:r>
            <a:r>
              <a:rPr sz="5000" b="1" dirty="0">
                <a:latin typeface="Arial"/>
                <a:cs typeface="Arial"/>
              </a:rPr>
              <a:t> </a:t>
            </a:r>
            <a:r>
              <a:rPr sz="5000" b="1" spc="-1380" dirty="0">
                <a:latin typeface="Arial"/>
                <a:cs typeface="Arial"/>
              </a:rPr>
              <a:t> </a:t>
            </a:r>
            <a:r>
              <a:rPr sz="5000" b="1" dirty="0">
                <a:latin typeface="Arial"/>
                <a:cs typeface="Arial"/>
              </a:rPr>
              <a:t>House-GAN++</a:t>
            </a:r>
            <a:r>
              <a:rPr lang="he-IL" sz="5000" b="1" dirty="0">
                <a:latin typeface="Arial"/>
                <a:cs typeface="Arial"/>
              </a:rPr>
              <a:t>  </a:t>
            </a:r>
            <a:r>
              <a:rPr lang="en-US" sz="5000" b="1" dirty="0">
                <a:latin typeface="Arial"/>
                <a:cs typeface="Arial"/>
              </a:rPr>
              <a:t> </a:t>
            </a:r>
            <a:br>
              <a:rPr lang="he-IL" sz="5000" b="1" dirty="0">
                <a:latin typeface="Arial"/>
                <a:cs typeface="Arial"/>
              </a:rPr>
            </a:br>
            <a:r>
              <a:rPr lang="en-US" sz="5000" b="1" dirty="0">
                <a:latin typeface="Arial"/>
                <a:cs typeface="Arial"/>
              </a:rPr>
              <a:t>B-23-06-R-14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92203" y="355352"/>
            <a:ext cx="6616699" cy="150246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2768391" y="4174695"/>
            <a:ext cx="6436637" cy="252205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ctr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sz="3500" dirty="0">
                <a:latin typeface="Arial MT"/>
                <a:cs typeface="Arial MT"/>
              </a:rPr>
              <a:t>Prof.	</a:t>
            </a:r>
            <a:r>
              <a:rPr sz="3500" spc="-193" dirty="0">
                <a:latin typeface="Arial MT"/>
                <a:cs typeface="Arial MT"/>
              </a:rPr>
              <a:t>V</a:t>
            </a:r>
            <a:r>
              <a:rPr sz="3500" dirty="0">
                <a:latin typeface="Arial MT"/>
                <a:cs typeface="Arial MT"/>
              </a:rPr>
              <a:t>olkovich	Zeev  </a:t>
            </a:r>
            <a:br>
              <a:rPr lang="en-US" sz="3500" dirty="0">
                <a:latin typeface="Arial MT"/>
                <a:cs typeface="Arial MT"/>
              </a:rPr>
            </a:br>
            <a:r>
              <a:rPr sz="3500" spc="-67" dirty="0">
                <a:latin typeface="Arial MT"/>
                <a:cs typeface="Arial MT"/>
              </a:rPr>
              <a:t>Dr.</a:t>
            </a:r>
            <a:r>
              <a:rPr sz="3500" spc="-190" dirty="0">
                <a:latin typeface="Arial MT"/>
                <a:cs typeface="Arial MT"/>
              </a:rPr>
              <a:t> </a:t>
            </a:r>
            <a:r>
              <a:rPr sz="3500" spc="-13" dirty="0">
                <a:latin typeface="Arial MT"/>
                <a:cs typeface="Arial MT"/>
              </a:rPr>
              <a:t>Avros	</a:t>
            </a:r>
            <a:r>
              <a:rPr sz="3500" dirty="0">
                <a:latin typeface="Arial MT"/>
                <a:cs typeface="Arial MT"/>
              </a:rPr>
              <a:t>Renata</a:t>
            </a:r>
          </a:p>
          <a:p>
            <a:pPr marL="734943" marR="734520" algn="ctr" rtl="0">
              <a:spcBef>
                <a:spcPts val="2773"/>
              </a:spcBef>
              <a:tabLst>
                <a:tab pos="1920336" algn="l"/>
                <a:tab pos="1945314" algn="l"/>
              </a:tabLst>
            </a:pPr>
            <a:r>
              <a:rPr sz="3500" dirty="0">
                <a:latin typeface="Arial MT"/>
                <a:cs typeface="Arial MT"/>
              </a:rPr>
              <a:t>Dorin	Beery</a:t>
            </a:r>
            <a:br>
              <a:rPr lang="en-US" sz="3500" dirty="0">
                <a:latin typeface="Arial MT"/>
                <a:cs typeface="Arial MT"/>
              </a:rPr>
            </a:br>
            <a:r>
              <a:rPr sz="3500" dirty="0" err="1">
                <a:latin typeface="Arial MT"/>
                <a:cs typeface="Arial MT"/>
              </a:rPr>
              <a:t>Mosa</a:t>
            </a:r>
            <a:r>
              <a:rPr sz="3500" dirty="0">
                <a:latin typeface="Arial MT"/>
                <a:cs typeface="Arial MT"/>
              </a:rPr>
              <a:t>		Hadish</a:t>
            </a:r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</a:t>
            </a:fld>
            <a:endParaRPr lang="en-I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10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Google Collab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BA5F82CC-790C-4BC9-E2FB-B571E2B78FF9}"/>
              </a:ext>
            </a:extLst>
          </p:cNvPr>
          <p:cNvSpPr txBox="1"/>
          <p:nvPr/>
        </p:nvSpPr>
        <p:spPr>
          <a:xfrm>
            <a:off x="2594344" y="2653137"/>
            <a:ext cx="722015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Loading Google Drive into Collab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Drive should contain the model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Every time there is a need to test the model – change the name of the Json contained in .txt file and drag the Json into the google drive folder.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90124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11</a:t>
            </a:fld>
            <a:endParaRPr lang="en-IL"/>
          </a:p>
        </p:txBody>
      </p:sp>
      <p:pic>
        <p:nvPicPr>
          <p:cNvPr id="12" name="clumsy colab generation">
            <a:hlinkClick r:id="" action="ppaction://media"/>
            <a:extLst>
              <a:ext uri="{FF2B5EF4-FFF2-40B4-BE49-F238E27FC236}">
                <a16:creationId xmlns:a16="http://schemas.microsoft.com/office/drawing/2014/main" id="{B64355BD-FF4C-302D-07CF-B944308C44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8301" y="222362"/>
            <a:ext cx="11315736" cy="6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1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3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12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Migrating to Google Cloud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B3E80272-F3C9-8DC4-0B3D-3463C022B237}"/>
              </a:ext>
            </a:extLst>
          </p:cNvPr>
          <p:cNvSpPr txBox="1"/>
          <p:nvPr/>
        </p:nvSpPr>
        <p:spPr>
          <a:xfrm>
            <a:off x="2594344" y="2653137"/>
            <a:ext cx="7220155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Receive output from the model with a click of a button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Easier to compare between desired output and generated output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Bonus: House graph is also presented.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2335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nerate with a click">
            <a:hlinkClick r:id="" action="ppaction://media"/>
            <a:extLst>
              <a:ext uri="{FF2B5EF4-FFF2-40B4-BE49-F238E27FC236}">
                <a16:creationId xmlns:a16="http://schemas.microsoft.com/office/drawing/2014/main" id="{A348D7CA-EB4E-0AC6-9617-9ACE8AEEB9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611" y="265843"/>
            <a:ext cx="11476234" cy="645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8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14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CUDA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C51CBA0-3B37-12F1-F327-A6AD94810E15}"/>
              </a:ext>
            </a:extLst>
          </p:cNvPr>
          <p:cNvSpPr txBox="1"/>
          <p:nvPr/>
        </p:nvSpPr>
        <p:spPr>
          <a:xfrm>
            <a:off x="3534683" y="2980253"/>
            <a:ext cx="5276193" cy="25853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/>
              <a:t>Locally worked with CUDA</a:t>
            </a:r>
          </a:p>
          <a:p>
            <a:pPr algn="l" rtl="0"/>
            <a:r>
              <a:rPr lang="en-US" dirty="0"/>
              <a:t>Then upgraded to Google Collab GPU</a:t>
            </a:r>
          </a:p>
          <a:p>
            <a:pPr algn="l" rtl="0"/>
            <a:r>
              <a:rPr lang="en-US" dirty="0"/>
              <a:t>Then migrating to Google Cloud</a:t>
            </a:r>
          </a:p>
          <a:p>
            <a:pPr algn="l" rtl="0"/>
            <a:r>
              <a:rPr lang="en-US" dirty="0"/>
              <a:t>Trying different services of Google Cloud:</a:t>
            </a:r>
            <a:endParaRPr lang="he-IL" dirty="0"/>
          </a:p>
          <a:p>
            <a:pPr marL="342900" indent="-342900" algn="l" rtl="0">
              <a:buAutoNum type="arabicPeriod"/>
            </a:pPr>
            <a:r>
              <a:rPr lang="en-US" dirty="0"/>
              <a:t>Cloud Function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Cloud Run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Google VM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Kubernetes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63154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15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CPU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C51CBA0-3B37-12F1-F327-A6AD94810E15}"/>
              </a:ext>
            </a:extLst>
          </p:cNvPr>
          <p:cNvSpPr txBox="1"/>
          <p:nvPr/>
        </p:nvSpPr>
        <p:spPr>
          <a:xfrm>
            <a:off x="3534683" y="2980253"/>
            <a:ext cx="527619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/>
              <a:t>Change the code to work on CPU only.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01881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Architecture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16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F9EDB79B-7087-03B6-330F-3BA59F9E66FA}"/>
              </a:ext>
            </a:extLst>
          </p:cNvPr>
          <p:cNvSpPr txBox="1"/>
          <p:nvPr/>
        </p:nvSpPr>
        <p:spPr>
          <a:xfrm>
            <a:off x="2206543" y="1839491"/>
            <a:ext cx="7568710" cy="2752891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522394" marR="3387" indent="-514350" algn="l" rtl="0">
              <a:spcBef>
                <a:spcPts val="67"/>
              </a:spcBef>
              <a:buAutoNum type="arabicPeriod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CI/CD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Git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Google Cloud Build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Google Artifact Register	</a:t>
            </a:r>
          </a:p>
          <a:p>
            <a:pPr marL="922444" marR="3387" lvl="1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endParaRPr sz="3500" dirty="0">
              <a:latin typeface="Arial MT"/>
              <a:cs typeface="Arial MT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D01DDD8-D218-1CA7-F414-CB6F26C5662F}"/>
              </a:ext>
            </a:extLst>
          </p:cNvPr>
          <p:cNvSpPr txBox="1"/>
          <p:nvPr/>
        </p:nvSpPr>
        <p:spPr>
          <a:xfrm>
            <a:off x="2206543" y="4045223"/>
            <a:ext cx="7568710" cy="547159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2. Google Cloud Storage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1" name="object 8">
            <a:extLst>
              <a:ext uri="{FF2B5EF4-FFF2-40B4-BE49-F238E27FC236}">
                <a16:creationId xmlns:a16="http://schemas.microsoft.com/office/drawing/2014/main" id="{9D968B90-FF61-E22D-112B-6785E44B50D4}"/>
              </a:ext>
            </a:extLst>
          </p:cNvPr>
          <p:cNvSpPr txBox="1"/>
          <p:nvPr/>
        </p:nvSpPr>
        <p:spPr>
          <a:xfrm>
            <a:off x="2206543" y="4592382"/>
            <a:ext cx="7568710" cy="2188634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3. Google Cloud Run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4. Agile Development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5. Separation Between Login(Json analysis) and GUI development.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461521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17</a:t>
            </a:fld>
            <a:endParaRPr lang="en-IL"/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6FA0F202-82ED-8BBE-A1F0-B23FB50752FB}"/>
              </a:ext>
            </a:extLst>
          </p:cNvPr>
          <p:cNvSpPr txBox="1"/>
          <p:nvPr/>
        </p:nvSpPr>
        <p:spPr>
          <a:xfrm>
            <a:off x="2206543" y="1839491"/>
            <a:ext cx="7568710" cy="1665414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522394" marR="3387" indent="-514350" algn="l" rtl="0">
              <a:spcBef>
                <a:spcPts val="67"/>
              </a:spcBef>
              <a:buAutoNum type="arabicPeriod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Model Testing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Test how the model handles different incomplete JSONs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2. GUI Testing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Test the validity of the generated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files and basic buttons of the GUI.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108676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g2d28bd5cbcf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g2d28bd5cbcf_0_1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296" name="Google Shape;296;g2d28bd5cbcf_0_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7" name="Google Shape;297;g2d28bd5cbcf_0_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8" name="Google Shape;298;g2d28bd5cbcf_0_1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g2d28bd5cbcf_0_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2d28bd5cbcf_0_1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2d28bd5cbcf_0_1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02" name="Google Shape;302;g2d28bd5cbcf_0_1"/>
          <p:cNvSpPr txBox="1"/>
          <p:nvPr/>
        </p:nvSpPr>
        <p:spPr>
          <a:xfrm>
            <a:off x="2078928" y="2887531"/>
            <a:ext cx="8187600" cy="21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The purpose of this section is to test how the model handles different incomplete JSONs.</a:t>
            </a:r>
            <a:endParaRPr sz="2800">
              <a:solidFill>
                <a:schemeClr val="dk1"/>
              </a:solidFill>
            </a:endParaRPr>
          </a:p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For this section, we’ll be looking at and modifying an example that contains 6 rooms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" name="Google Shape;309;p16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10" name="Google Shape;310;p1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1" name="Google Shape;311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2" name="Google Shape;312;p1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6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#1</a:t>
            </a:r>
            <a:r>
              <a:rPr lang="en-US" sz="4000">
                <a:solidFill>
                  <a:schemeClr val="dk1"/>
                </a:solidFill>
              </a:rPr>
              <a:t>: Extra Box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15" name="Google Shape;315;p16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16" name="Google Shape;31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41475" y="2692600"/>
            <a:ext cx="5590747" cy="402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Problem Overview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2197462" y="2881841"/>
            <a:ext cx="7782368" cy="547159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Generating floor plan with AI model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45050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g2d28bd5cbcf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g2d28bd5cbcf_0_1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25" name="Google Shape;325;g2d28bd5cbcf_0_1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g2d28bd5cbcf_0_1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7" name="Google Shape;327;g2d28bd5cbcf_0_1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2d28bd5cbcf_0_1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2d28bd5cbcf_0_19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2: Extra Edge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30" name="Google Shape;330;g2d28bd5cbcf_0_1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31" name="Google Shape;331;g2d28bd5cbcf_0_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g2d28bd5cbcf_0_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16250" y="2557325"/>
            <a:ext cx="6188600" cy="39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g2d28bd5cbcf_0_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g2d28bd5cbcf_0_34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40" name="Google Shape;340;g2d28bd5cbcf_0_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1" name="Google Shape;341;g2d28bd5cbcf_0_3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2" name="Google Shape;342;g2d28bd5cbcf_0_34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2d28bd5cbcf_0_3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2d28bd5cbcf_0_34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3: Extra EDRM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45" name="Google Shape;345;g2d28bd5cbcf_0_34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46" name="Google Shape;346;g2d28bd5cbcf_0_3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g2d28bd5cbcf_0_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62750" y="2644763"/>
            <a:ext cx="7219950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g2d28bd5cbcf_0_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4" name="Google Shape;354;g2d28bd5cbcf_0_4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55" name="Google Shape;355;g2d28bd5cbcf_0_4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6" name="Google Shape;356;g2d28bd5cbcf_0_4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7" name="Google Shape;357;g2d28bd5cbcf_0_4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2d28bd5cbcf_0_4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2d28bd5cbcf_0_49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4: Extra Room Type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60" name="Google Shape;360;g2d28bd5cbcf_0_4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61" name="Google Shape;361;g2d28bd5cbcf_0_4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g2d28bd5cbcf_0_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7975" y="2640013"/>
            <a:ext cx="72294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g2d28bd5cbcf_0_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9" name="Google Shape;369;g2d28bd5cbcf_0_64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70" name="Google Shape;370;g2d28bd5cbcf_0_6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1" name="Google Shape;371;g2d28bd5cbcf_0_6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2" name="Google Shape;372;g2d28bd5cbcf_0_64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2d28bd5cbcf_0_6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2d28bd5cbcf_0_64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5: Missing Box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75" name="Google Shape;375;g2d28bd5cbcf_0_64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76" name="Google Shape;376;g2d28bd5cbcf_0_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g2d28bd5cbcf_0_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77162" y="2557325"/>
            <a:ext cx="5666775" cy="377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g2d28bd5cbcf_0_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4" name="Google Shape;384;g2d28bd5cbcf_0_7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385" name="Google Shape;385;g2d28bd5cbcf_0_7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6" name="Google Shape;386;g2d28bd5cbcf_0_7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7" name="Google Shape;387;g2d28bd5cbcf_0_7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g2d28bd5cbcf_0_7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g2d28bd5cbcf_0_79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6: Missing Edge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90" name="Google Shape;390;g2d28bd5cbcf_0_7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391" name="Google Shape;391;g2d28bd5cbcf_0_7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g2d28bd5cbcf_0_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7988" y="2726088"/>
            <a:ext cx="72294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g2d28bd5cbcf_0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g2d28bd5cbcf_0_94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00" name="Google Shape;400;g2d28bd5cbcf_0_9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1" name="Google Shape;401;g2d28bd5cbcf_0_9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2" name="Google Shape;402;g2d28bd5cbcf_0_94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2d28bd5cbcf_0_9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g2d28bd5cbcf_0_94"/>
          <p:cNvSpPr txBox="1"/>
          <p:nvPr/>
        </p:nvSpPr>
        <p:spPr>
          <a:xfrm>
            <a:off x="2078928" y="1824406"/>
            <a:ext cx="81876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7: Missing EDRM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05" name="Google Shape;405;g2d28bd5cbcf_0_94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06" name="Google Shape;406;g2d28bd5cbcf_0_9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g2d28bd5cbcf_0_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12376" y="2448700"/>
            <a:ext cx="5320699" cy="38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g2d28bd5cbcf_0_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4" name="Google Shape;414;g2d28bd5cbcf_0_10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15" name="Google Shape;415;g2d28bd5cbcf_0_10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6" name="Google Shape;416;g2d28bd5cbcf_0_10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7" name="Google Shape;417;g2d28bd5cbcf_0_10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2d28bd5cbcf_0_10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g2d28bd5cbcf_0_109"/>
          <p:cNvSpPr txBox="1"/>
          <p:nvPr/>
        </p:nvSpPr>
        <p:spPr>
          <a:xfrm>
            <a:off x="1854775" y="1824400"/>
            <a:ext cx="85983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8: Missing RoomType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20" name="Google Shape;420;g2d28bd5cbcf_0_10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21" name="Google Shape;421;g2d28bd5cbcf_0_10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g2d28bd5cbcf_0_10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86137" y="2557325"/>
            <a:ext cx="5516688" cy="398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g2d28bd5cbcf_0_1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9" name="Google Shape;429;g2d28bd5cbcf_0_124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30" name="Google Shape;430;g2d28bd5cbcf_0_12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g2d28bd5cbcf_0_1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2" name="Google Shape;432;g2d28bd5cbcf_0_124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2d28bd5cbcf_0_12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g2d28bd5cbcf_0_124"/>
          <p:cNvSpPr txBox="1"/>
          <p:nvPr/>
        </p:nvSpPr>
        <p:spPr>
          <a:xfrm>
            <a:off x="1939750" y="1824400"/>
            <a:ext cx="83268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9: Negative Size Box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35" name="Google Shape;435;g2d28bd5cbcf_0_124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36" name="Google Shape;436;g2d28bd5cbcf_0_1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g2d28bd5cbcf_0_1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44825" y="2557322"/>
            <a:ext cx="5444800" cy="39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g2d28bd5cbcf_0_1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4" name="Google Shape;444;g2d28bd5cbcf_0_13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45" name="Google Shape;445;g2d28bd5cbcf_0_13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6" name="Google Shape;446;g2d28bd5cbcf_0_13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7" name="Google Shape;447;g2d28bd5cbcf_0_13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2d28bd5cbcf_0_13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g2d28bd5cbcf_0_139"/>
          <p:cNvSpPr txBox="1"/>
          <p:nvPr/>
        </p:nvSpPr>
        <p:spPr>
          <a:xfrm>
            <a:off x="1939750" y="1824400"/>
            <a:ext cx="83268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10: Negative Edge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50" name="Google Shape;450;g2d28bd5cbcf_0_13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51" name="Google Shape;451;g2d28bd5cbcf_0_13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g2d28bd5cbcf_0_1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95862" y="2557327"/>
            <a:ext cx="6085087" cy="39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g2d28bd5cbcf_0_1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9" name="Google Shape;459;g2d28bd5cbcf_0_154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60" name="Google Shape;460;g2d28bd5cbcf_0_15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g2d28bd5cbcf_0_15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2" name="Google Shape;462;g2d28bd5cbcf_0_154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2d28bd5cbcf_0_15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g2d28bd5cbcf_0_154"/>
          <p:cNvSpPr txBox="1"/>
          <p:nvPr/>
        </p:nvSpPr>
        <p:spPr>
          <a:xfrm>
            <a:off x="1939750" y="1824400"/>
            <a:ext cx="83268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11: Negative EDRM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65" name="Google Shape;465;g2d28bd5cbcf_0_154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66" name="Google Shape;466;g2d28bd5cbcf_0_15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g2d28bd5cbcf_0_1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61902" y="2557325"/>
            <a:ext cx="6312533" cy="400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Experimental Phase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</a:t>
            </a:fld>
            <a:endParaRPr lang="en-IL"/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EF1E4288-F7B9-441F-C312-6BEF1C650168}"/>
              </a:ext>
            </a:extLst>
          </p:cNvPr>
          <p:cNvSpPr txBox="1"/>
          <p:nvPr/>
        </p:nvSpPr>
        <p:spPr>
          <a:xfrm>
            <a:off x="2362794" y="2653137"/>
            <a:ext cx="7782368" cy="1650025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Experiment the model weaknesses</a:t>
            </a:r>
          </a:p>
          <a:p>
            <a:pPr marL="922444" marR="3387" lvl="1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Inner rooms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Post training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41605137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g2d28bd5cbcf_0_1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4" name="Google Shape;474;g2d28bd5cbcf_0_169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75" name="Google Shape;475;g2d28bd5cbcf_0_16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6" name="Google Shape;476;g2d28bd5cbcf_0_16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7" name="Google Shape;477;g2d28bd5cbcf_0_169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g2d28bd5cbcf_0_16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g2d28bd5cbcf_0_169"/>
          <p:cNvSpPr txBox="1"/>
          <p:nvPr/>
        </p:nvSpPr>
        <p:spPr>
          <a:xfrm>
            <a:off x="1939750" y="1824400"/>
            <a:ext cx="86085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12: Invalid RoomType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80" name="Google Shape;480;g2d28bd5cbcf_0_169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81" name="Google Shape;481;g2d28bd5cbcf_0_16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g2d28bd5cbcf_0_1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7537" y="2448700"/>
            <a:ext cx="5366027" cy="418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g2d28bd5cbcf_0_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76" y="1"/>
            <a:ext cx="1427618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9" name="Google Shape;489;g2d28bd5cbcf_0_185"/>
          <p:cNvGrpSpPr/>
          <p:nvPr/>
        </p:nvGrpSpPr>
        <p:grpSpPr>
          <a:xfrm>
            <a:off x="0" y="0"/>
            <a:ext cx="12192610" cy="7037361"/>
            <a:chOff x="0" y="0"/>
            <a:chExt cx="18288000" cy="10555514"/>
          </a:xfrm>
        </p:grpSpPr>
        <p:pic>
          <p:nvPicPr>
            <p:cNvPr id="490" name="Google Shape;490;g2d28bd5cbcf_0_18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825748" y="0"/>
              <a:ext cx="2141762" cy="105555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Google Shape;491;g2d28bd5cbcf_0_18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8000" cy="102965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2" name="Google Shape;492;g2d28bd5cbcf_0_185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80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 b="1">
                <a:latin typeface="Arial"/>
                <a:ea typeface="Arial"/>
                <a:cs typeface="Arial"/>
                <a:sym typeface="Arial"/>
              </a:rPr>
              <a:t>Testing Process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2d28bd5cbcf_0_185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8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g2d28bd5cbcf_0_185"/>
          <p:cNvSpPr txBox="1"/>
          <p:nvPr/>
        </p:nvSpPr>
        <p:spPr>
          <a:xfrm>
            <a:off x="1939750" y="1824400"/>
            <a:ext cx="8608500" cy="6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Testing #</a:t>
            </a:r>
            <a:r>
              <a:rPr lang="en-US" sz="4000">
                <a:solidFill>
                  <a:schemeClr val="dk1"/>
                </a:solidFill>
              </a:rPr>
              <a:t>13: Box Size 0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495" name="Google Shape;495;g2d28bd5cbcf_0_185"/>
          <p:cNvSpPr txBox="1"/>
          <p:nvPr/>
        </p:nvSpPr>
        <p:spPr>
          <a:xfrm>
            <a:off x="2078928" y="2887531"/>
            <a:ext cx="81876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50" rIns="0" bIns="0" anchor="ctr" anchorCtr="0">
            <a:spAutoFit/>
          </a:bodyPr>
          <a:lstStyle/>
          <a:p>
            <a:pPr marL="632067" marR="3387" lvl="0" indent="-62402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496" name="Google Shape;496;g2d28bd5cbcf_0_18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89630" y="6126969"/>
            <a:ext cx="3102370" cy="7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g2d28bd5cbcf_0_1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48450" y="2557313"/>
            <a:ext cx="724852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32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1#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31AD2460-206F-A45A-23E4-C907D8CC3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6223" y="2936231"/>
            <a:ext cx="6373114" cy="2457793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3A963BE-15CA-CA3B-BF82-4F3EEC509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936" y="4562671"/>
            <a:ext cx="5042428" cy="136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936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33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2#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4CC4141C-4A85-D5AB-6946-5F7ED431FC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4700" y="2557351"/>
            <a:ext cx="5611271" cy="405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535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34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2#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D9A02B2-0AEC-80BC-6A3F-420631741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288" y="2966234"/>
            <a:ext cx="8683278" cy="2001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1471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35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3#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0F630F2A-6EC6-E5BC-28D2-F3D812B75C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6492" y="2526633"/>
            <a:ext cx="6363588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133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36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3#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C9FDF8-26D5-4D63-4BDA-FD0BEFACD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7865" y="2821103"/>
            <a:ext cx="8381977" cy="193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71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37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4#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78130B27-C5CF-2B08-DF47-088C81AAE0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5209" y="2653137"/>
            <a:ext cx="4690624" cy="380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565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38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4#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9E626CB-1AA0-4927-9096-D5AD7EEB3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660" y="2833988"/>
            <a:ext cx="8286759" cy="312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8226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39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5#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E469384-56E3-AD9F-A01B-04F69D350E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5626" y="2448509"/>
            <a:ext cx="6420746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8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6A39E6E-73D5-D76F-2A52-44EA030E6044}"/>
              </a:ext>
            </a:extLst>
          </p:cNvPr>
          <p:cNvSpPr txBox="1"/>
          <p:nvPr/>
        </p:nvSpPr>
        <p:spPr>
          <a:xfrm>
            <a:off x="2362794" y="2653137"/>
            <a:ext cx="7782368" cy="274006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Post Training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Json Bugs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Demonstrate generation process with Google Collab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Migrating to Google Cloud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8666396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40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5#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74359BE-6CCF-DB30-BC3D-FB5EB1CE9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524" y="2827000"/>
            <a:ext cx="8306109" cy="309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435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41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6#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B89B6A3-7702-53E6-E4FE-EE4C4FE02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8012" y="2557351"/>
            <a:ext cx="7466696" cy="339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1937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42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6#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1A770EC-CEEB-AF03-4792-4AF46D817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283" y="2814265"/>
            <a:ext cx="6617216" cy="344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2629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Completion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43</a:t>
            </a:fld>
            <a:endParaRPr lang="en-IL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66068B7-F993-F488-9111-1FDF80B817D9}"/>
              </a:ext>
            </a:extLst>
          </p:cNvPr>
          <p:cNvSpPr txBox="1"/>
          <p:nvPr/>
        </p:nvSpPr>
        <p:spPr>
          <a:xfrm>
            <a:off x="2458749" y="2480441"/>
            <a:ext cx="7462345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/>
              <a:t>To summarize we have achieved a GUI utility providing with capability to create floorplan datasets in order to post train the state-of-the-art </a:t>
            </a:r>
            <a:r>
              <a:rPr lang="en-US" dirty="0" err="1"/>
              <a:t>HouseGan</a:t>
            </a:r>
            <a:r>
              <a:rPr lang="en-US" dirty="0"/>
              <a:t>++ Model.</a:t>
            </a:r>
          </a:p>
          <a:p>
            <a:pPr algn="l" rtl="0"/>
            <a:r>
              <a:rPr lang="en-US" dirty="0"/>
              <a:t>It Allows to add rooms and doors onto a canvas, fill in their neighbors, send a request to GCP and receive response. The response allows to analyze with ease the generated output, the desired output and the house graph in one window – in contrast to google collab or local generation.</a:t>
            </a:r>
          </a:p>
          <a:p>
            <a:pPr algn="l" rtl="0"/>
            <a:r>
              <a:rPr lang="en-US" dirty="0"/>
              <a:t>The code is written in friendly manner with comments and separation between Gui logic, Json logic, and UI itself allowing for further implementation and collaboration in the journey for achieving a better model.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724023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44</a:t>
            </a:fld>
            <a:endParaRPr lang="en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D9FECF54-85EF-072A-EBA7-5C16AAA2B3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4614" y="1715564"/>
            <a:ext cx="9005777" cy="4840605"/>
          </a:xfrm>
          <a:prstGeom prst="rect">
            <a:avLst/>
          </a:prstGeom>
        </p:spPr>
      </p:pic>
      <p:sp>
        <p:nvSpPr>
          <p:cNvPr id="14" name="object 6">
            <a:extLst>
              <a:ext uri="{FF2B5EF4-FFF2-40B4-BE49-F238E27FC236}">
                <a16:creationId xmlns:a16="http://schemas.microsoft.com/office/drawing/2014/main" id="{D44638BF-70F1-4742-3B15-C7D6674598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Completion</a:t>
            </a:r>
            <a:endParaRPr sz="5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67501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562681" y="3583094"/>
            <a:ext cx="6490765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Thank You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92203" y="355352"/>
            <a:ext cx="6616699" cy="1502469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45</a:t>
            </a:fld>
            <a:endParaRPr lang="en-I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5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6A39E6E-73D5-D76F-2A52-44EA030E6044}"/>
              </a:ext>
            </a:extLst>
          </p:cNvPr>
          <p:cNvSpPr txBox="1"/>
          <p:nvPr/>
        </p:nvSpPr>
        <p:spPr>
          <a:xfrm>
            <a:off x="2362794" y="2653137"/>
            <a:ext cx="7782368" cy="108576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Requires dataset of at least 1000 </a:t>
            </a:r>
            <a:r>
              <a:rPr lang="en-US" sz="3500" dirty="0" err="1">
                <a:latin typeface="Arial MT"/>
                <a:cs typeface="Arial MT"/>
              </a:rPr>
              <a:t>jsons</a:t>
            </a:r>
            <a:r>
              <a:rPr lang="en-US" sz="3500" dirty="0">
                <a:latin typeface="Arial MT"/>
                <a:cs typeface="Arial MT"/>
              </a:rPr>
              <a:t>.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Post Training</a:t>
            </a:r>
          </a:p>
        </p:txBody>
      </p:sp>
    </p:spTree>
    <p:extLst>
      <p:ext uri="{BB962C8B-B14F-4D97-AF65-F5344CB8AC3E}">
        <p14:creationId xmlns:p14="http://schemas.microsoft.com/office/powerpoint/2010/main" val="287335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6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Post Training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D62DFC5-4A17-878C-AF45-FCC998971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86" y="3336249"/>
            <a:ext cx="11301084" cy="125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98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7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Develop GUI Utility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8E2F976-4DFF-5196-792D-7096908E81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7351" y="2442695"/>
            <a:ext cx="6926339" cy="411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6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8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Json Bugs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A642D17-756A-11E2-C985-0463AD1EE15F}"/>
              </a:ext>
            </a:extLst>
          </p:cNvPr>
          <p:cNvSpPr txBox="1"/>
          <p:nvPr/>
        </p:nvSpPr>
        <p:spPr>
          <a:xfrm>
            <a:off x="2362794" y="2653137"/>
            <a:ext cx="7782368" cy="162437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Json bugs floated till the very end of the development process due to inadequate comprehension of Json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454140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9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1823124" y="2035510"/>
            <a:ext cx="8617401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Architecture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A642D17-756A-11E2-C985-0463AD1EE15F}"/>
              </a:ext>
            </a:extLst>
          </p:cNvPr>
          <p:cNvSpPr txBox="1"/>
          <p:nvPr/>
        </p:nvSpPr>
        <p:spPr>
          <a:xfrm>
            <a:off x="2197462" y="3116895"/>
            <a:ext cx="7782368" cy="2162986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Our Architecture is composed of agile development and separation between GUI development and Json analysis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24429676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881</Words>
  <Application>Microsoft Office PowerPoint</Application>
  <PresentationFormat>מסך רחב</PresentationFormat>
  <Paragraphs>243</Paragraphs>
  <Slides>45</Slides>
  <Notes>41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45</vt:i4>
      </vt:variant>
    </vt:vector>
  </HeadingPairs>
  <TitlesOfParts>
    <vt:vector size="50" baseType="lpstr">
      <vt:lpstr>Arial</vt:lpstr>
      <vt:lpstr>Arial MT</vt:lpstr>
      <vt:lpstr>Calibri</vt:lpstr>
      <vt:lpstr>Calibri Light</vt:lpstr>
      <vt:lpstr>ערכת נושא Office</vt:lpstr>
      <vt:lpstr>Capstone Phase B  House-GAN++    B-23-06-R-14</vt:lpstr>
      <vt:lpstr>Problem Overview</vt:lpstr>
      <vt:lpstr>Experimental Phase</vt:lpstr>
      <vt:lpstr>Challenges and Solution</vt:lpstr>
      <vt:lpstr>Challenges and Solution</vt:lpstr>
      <vt:lpstr>Challenges and Solution</vt:lpstr>
      <vt:lpstr>Challenges and Solution</vt:lpstr>
      <vt:lpstr>Challenges and Solution</vt:lpstr>
      <vt:lpstr>Challenges and Solution</vt:lpstr>
      <vt:lpstr>Challenges and Solution</vt:lpstr>
      <vt:lpstr>מצגת של PowerPoint‏</vt:lpstr>
      <vt:lpstr>Challenges and Solution</vt:lpstr>
      <vt:lpstr>מצגת של PowerPoint‏</vt:lpstr>
      <vt:lpstr>Challenges and Solution</vt:lpstr>
      <vt:lpstr>Challenges and Solution</vt:lpstr>
      <vt:lpstr>Architecture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Completion</vt:lpstr>
      <vt:lpstr>Completion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Phase B  House-GAN++</dc:title>
  <dc:creator>דורין בארי</dc:creator>
  <cp:lastModifiedBy>דורין בארי</cp:lastModifiedBy>
  <cp:revision>8</cp:revision>
  <dcterms:created xsi:type="dcterms:W3CDTF">2024-04-18T18:43:44Z</dcterms:created>
  <dcterms:modified xsi:type="dcterms:W3CDTF">2024-05-07T10:05:21Z</dcterms:modified>
</cp:coreProperties>
</file>

<file path=docProps/thumbnail.jpeg>
</file>